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7" r:id="rId2"/>
    <p:sldId id="259" r:id="rId3"/>
    <p:sldId id="260" r:id="rId4"/>
    <p:sldId id="261" r:id="rId5"/>
    <p:sldId id="272" r:id="rId6"/>
    <p:sldId id="264" r:id="rId7"/>
    <p:sldId id="265" r:id="rId8"/>
    <p:sldId id="267" r:id="rId9"/>
    <p:sldId id="268" r:id="rId10"/>
    <p:sldId id="269" r:id="rId11"/>
    <p:sldId id="270" r:id="rId12"/>
    <p:sldId id="271" r:id="rId13"/>
    <p:sldId id="273" r:id="rId14"/>
    <p:sldId id="262"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74" autoAdjust="0"/>
  </p:normalViewPr>
  <p:slideViewPr>
    <p:cSldViewPr snapToGrid="0">
      <p:cViewPr varScale="1">
        <p:scale>
          <a:sx n="130" d="100"/>
          <a:sy n="130" d="100"/>
        </p:scale>
        <p:origin x="82"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a4ea851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a4ea851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2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4ea851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a4ea851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4ea8511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4ea8511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vamrutha/drowsiness-detection" TargetMode="External"/><Relationship Id="rId2" Type="http://schemas.openxmlformats.org/officeDocument/2006/relationships/hyperlink" Target="https://github.com/bhumi3672/mm" TargetMode="External"/><Relationship Id="rId1" Type="http://schemas.openxmlformats.org/officeDocument/2006/relationships/slideLayout" Target="../slideLayouts/slideLayout2.xml"/><Relationship Id="rId5" Type="http://schemas.openxmlformats.org/officeDocument/2006/relationships/hyperlink" Target="https://github.com/hithabalur/Drowsiness-Detection" TargetMode="External"/><Relationship Id="rId4" Type="http://schemas.openxmlformats.org/officeDocument/2006/relationships/hyperlink" Target="https://github.com/Ananya-BK/Drowsiness-detectio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76692"/>
            <a:ext cx="8520600" cy="737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smtClean="0"/>
              <a:t>Mini project - presentation</a:t>
            </a:r>
            <a:r>
              <a:rPr lang="en-IN" sz="2800" dirty="0" smtClean="0"/>
              <a:t> </a:t>
            </a:r>
            <a:r>
              <a:rPr lang="en-IN" sz="1800" dirty="0" smtClean="0"/>
              <a:t>on</a:t>
            </a:r>
            <a:r>
              <a:rPr lang="en-IN" sz="2800" dirty="0" smtClean="0"/>
              <a:t> </a:t>
            </a:r>
            <a:br>
              <a:rPr lang="en-IN" sz="2800" dirty="0" smtClean="0"/>
            </a:br>
            <a:r>
              <a:rPr lang="en-IN" sz="2800" dirty="0" smtClean="0"/>
              <a:t>“Drowsiness </a:t>
            </a:r>
            <a:r>
              <a:rPr lang="en-IN" sz="2800" dirty="0"/>
              <a:t>Detection </a:t>
            </a:r>
            <a:r>
              <a:rPr lang="en-IN" sz="2800" dirty="0" smtClean="0"/>
              <a:t>System”</a:t>
            </a:r>
            <a:endParaRPr sz="2800" dirty="0"/>
          </a:p>
        </p:txBody>
      </p:sp>
      <p:sp>
        <p:nvSpPr>
          <p:cNvPr id="95" name="Google Shape;95;p14"/>
          <p:cNvSpPr txBox="1">
            <a:spLocks noGrp="1"/>
          </p:cNvSpPr>
          <p:nvPr>
            <p:ph type="body" idx="1"/>
          </p:nvPr>
        </p:nvSpPr>
        <p:spPr>
          <a:xfrm>
            <a:off x="311700" y="973394"/>
            <a:ext cx="8520600" cy="359548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endParaRPr lang="en-US" dirty="0" smtClean="0"/>
          </a:p>
          <a:p>
            <a:pPr marL="285750" indent="-285750">
              <a:spcAft>
                <a:spcPts val="1200"/>
              </a:spcAft>
            </a:pPr>
            <a:endParaRPr lang="en-US" dirty="0"/>
          </a:p>
          <a:p>
            <a:pPr marL="285750" indent="-285750">
              <a:spcAft>
                <a:spcPts val="1200"/>
              </a:spcAft>
            </a:pPr>
            <a:endParaRPr lang="en-US" dirty="0" smtClean="0"/>
          </a:p>
          <a:p>
            <a:pPr marL="285750" indent="-285750">
              <a:spcAft>
                <a:spcPts val="1200"/>
              </a:spcAft>
            </a:pPr>
            <a:endParaRPr lang="en-US" dirty="0"/>
          </a:p>
          <a:p>
            <a:pPr marL="914400" lvl="2" indent="0">
              <a:spcAft>
                <a:spcPts val="1200"/>
              </a:spcAft>
              <a:buNone/>
            </a:pPr>
            <a:r>
              <a:rPr lang="en-US" sz="1700" dirty="0" smtClean="0"/>
              <a:t>Presented by:                                                      Under the Guidance of:</a:t>
            </a:r>
          </a:p>
          <a:p>
            <a:pPr marL="914400" lvl="2" indent="0">
              <a:spcAft>
                <a:spcPts val="1200"/>
              </a:spcAft>
              <a:buNone/>
            </a:pPr>
            <a:r>
              <a:rPr lang="en-US" sz="1200" dirty="0" smtClean="0"/>
              <a:t>AMRUTHA B V (4AI22CD003)                                                                </a:t>
            </a:r>
            <a:r>
              <a:rPr lang="en-US" sz="1300" dirty="0"/>
              <a:t>P</a:t>
            </a:r>
            <a:r>
              <a:rPr lang="en-US" sz="1300" dirty="0" smtClean="0"/>
              <a:t>rof. </a:t>
            </a:r>
            <a:r>
              <a:rPr lang="en-US" sz="1300" dirty="0" err="1" smtClean="0"/>
              <a:t>Pallavi</a:t>
            </a:r>
            <a:r>
              <a:rPr lang="en-US" sz="1300" dirty="0" smtClean="0"/>
              <a:t> C S      </a:t>
            </a:r>
          </a:p>
          <a:p>
            <a:pPr marL="914400" lvl="2" indent="0">
              <a:spcAft>
                <a:spcPts val="1200"/>
              </a:spcAft>
              <a:buNone/>
            </a:pPr>
            <a:r>
              <a:rPr lang="en-US" sz="1300" dirty="0" smtClean="0"/>
              <a:t>ANANYA B K (4AI22CD004)</a:t>
            </a:r>
          </a:p>
          <a:p>
            <a:pPr marL="914400" lvl="2" indent="0">
              <a:spcAft>
                <a:spcPts val="1200"/>
              </a:spcAft>
              <a:buNone/>
            </a:pPr>
            <a:r>
              <a:rPr lang="en-US" sz="1200" dirty="0" smtClean="0"/>
              <a:t>BHUMIKA K (4AI22CD009)</a:t>
            </a:r>
          </a:p>
          <a:p>
            <a:pPr marL="914400" lvl="2" indent="0">
              <a:spcAft>
                <a:spcPts val="1200"/>
              </a:spcAft>
              <a:buNone/>
            </a:pPr>
            <a:r>
              <a:rPr lang="en-US" sz="1200" dirty="0" smtClean="0"/>
              <a:t>HITHA B R (4AI22CD026)</a:t>
            </a:r>
          </a:p>
          <a:p>
            <a:pPr marL="742950" lvl="1" indent="-285750">
              <a:spcAft>
                <a:spcPts val="1200"/>
              </a:spcAft>
            </a:pPr>
            <a:endParaRPr lang="en-US" dirty="0"/>
          </a:p>
        </p:txBody>
      </p:sp>
      <p:pic>
        <p:nvPicPr>
          <p:cNvPr id="2" name="Picture 1" descr="A_visually_engaging_abstract_graphic_showing_a_stu.png">
            <a:extLst>
              <a:ext uri="{FF2B5EF4-FFF2-40B4-BE49-F238E27FC236}">
                <a16:creationId xmlns:a16="http://schemas.microsoft.com/office/drawing/2014/main" xmlns="" id="{7C1D9737-58B3-5D46-3726-39732A4CF03A}"/>
              </a:ext>
            </a:extLst>
          </p:cNvPr>
          <p:cNvPicPr>
            <a:picLocks noChangeAspect="1"/>
          </p:cNvPicPr>
          <p:nvPr/>
        </p:nvPicPr>
        <p:blipFill>
          <a:blip r:embed="rId3"/>
          <a:stretch>
            <a:fillRect/>
          </a:stretch>
        </p:blipFill>
        <p:spPr>
          <a:xfrm>
            <a:off x="1180252" y="1190561"/>
            <a:ext cx="2872076" cy="1411488"/>
          </a:xfrm>
          <a:prstGeom prst="rect">
            <a:avLst/>
          </a:prstGeom>
        </p:spPr>
      </p:pic>
      <p:pic>
        <p:nvPicPr>
          <p:cNvPr id="5" name="Picture 4" descr="A_conceptual_graphic_of_an_AI_eye-tracking_interfa.png">
            <a:extLst>
              <a:ext uri="{FF2B5EF4-FFF2-40B4-BE49-F238E27FC236}">
                <a16:creationId xmlns:a16="http://schemas.microsoft.com/office/drawing/2014/main" xmlns="" id="{1675E46E-BFFC-906B-4CF7-59AF17C7FF95}"/>
              </a:ext>
            </a:extLst>
          </p:cNvPr>
          <p:cNvPicPr>
            <a:picLocks noChangeAspect="1"/>
          </p:cNvPicPr>
          <p:nvPr/>
        </p:nvPicPr>
        <p:blipFill>
          <a:blip r:embed="rId4"/>
          <a:stretch>
            <a:fillRect/>
          </a:stretch>
        </p:blipFill>
        <p:spPr>
          <a:xfrm>
            <a:off x="4920879" y="1190561"/>
            <a:ext cx="2897547" cy="14053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96B10-2295-92AC-9528-04A5E878F342}"/>
              </a:ext>
            </a:extLst>
          </p:cNvPr>
          <p:cNvSpPr>
            <a:spLocks noGrp="1"/>
          </p:cNvSpPr>
          <p:nvPr>
            <p:ph type="title"/>
          </p:nvPr>
        </p:nvSpPr>
        <p:spPr>
          <a:xfrm>
            <a:off x="311700" y="0"/>
            <a:ext cx="8520600" cy="574625"/>
          </a:xfrm>
        </p:spPr>
        <p:txBody>
          <a:bodyPr>
            <a:normAutofit fontScale="90000"/>
          </a:bodyPr>
          <a:lstStyle/>
          <a:p>
            <a:r>
              <a:rPr lang="en-IN" dirty="0"/>
              <a:t>                                         RESULT</a:t>
            </a:r>
          </a:p>
        </p:txBody>
      </p:sp>
      <p:sp>
        <p:nvSpPr>
          <p:cNvPr id="3" name="Text Placeholder 2">
            <a:extLst>
              <a:ext uri="{FF2B5EF4-FFF2-40B4-BE49-F238E27FC236}">
                <a16:creationId xmlns:a16="http://schemas.microsoft.com/office/drawing/2014/main" xmlns="" id="{6144DFEA-C079-8603-1330-89F6BAECC88A}"/>
              </a:ext>
            </a:extLst>
          </p:cNvPr>
          <p:cNvSpPr>
            <a:spLocks noGrp="1"/>
          </p:cNvSpPr>
          <p:nvPr>
            <p:ph type="body" idx="1"/>
          </p:nvPr>
        </p:nvSpPr>
        <p:spPr>
          <a:xfrm>
            <a:off x="311700" y="648929"/>
            <a:ext cx="8520600" cy="3919946"/>
          </a:xfrm>
        </p:spPr>
        <p:txBody>
          <a:bodyPr/>
          <a:lstStyle/>
          <a:p>
            <a:endParaRPr lang="en-IN" dirty="0"/>
          </a:p>
        </p:txBody>
      </p:sp>
      <p:pic>
        <p:nvPicPr>
          <p:cNvPr id="4" name="Picture 3">
            <a:extLst>
              <a:ext uri="{FF2B5EF4-FFF2-40B4-BE49-F238E27FC236}">
                <a16:creationId xmlns:a16="http://schemas.microsoft.com/office/drawing/2014/main" xmlns="" id="{2A88100C-DB64-7ADD-C153-4AD1BA8ABE91}"/>
              </a:ext>
            </a:extLst>
          </p:cNvPr>
          <p:cNvPicPr>
            <a:picLocks noChangeAspect="1"/>
          </p:cNvPicPr>
          <p:nvPr/>
        </p:nvPicPr>
        <p:blipFill>
          <a:blip r:embed="rId2"/>
          <a:stretch>
            <a:fillRect/>
          </a:stretch>
        </p:blipFill>
        <p:spPr>
          <a:xfrm>
            <a:off x="1079582" y="713822"/>
            <a:ext cx="6996635" cy="3704795"/>
          </a:xfrm>
          <a:prstGeom prst="rect">
            <a:avLst/>
          </a:prstGeom>
        </p:spPr>
      </p:pic>
    </p:spTree>
    <p:extLst>
      <p:ext uri="{BB962C8B-B14F-4D97-AF65-F5344CB8AC3E}">
        <p14:creationId xmlns:p14="http://schemas.microsoft.com/office/powerpoint/2010/main" val="346066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3C7D42-73FD-15D9-1015-3432DCD96EF5}"/>
              </a:ext>
            </a:extLst>
          </p:cNvPr>
          <p:cNvSpPr>
            <a:spLocks noGrp="1"/>
          </p:cNvSpPr>
          <p:nvPr>
            <p:ph type="title"/>
          </p:nvPr>
        </p:nvSpPr>
        <p:spPr>
          <a:xfrm>
            <a:off x="311700" y="58994"/>
            <a:ext cx="8520600" cy="613532"/>
          </a:xfrm>
        </p:spPr>
        <p:txBody>
          <a:bodyPr>
            <a:normAutofit fontScale="90000"/>
          </a:bodyPr>
          <a:lstStyle/>
          <a:p>
            <a:r>
              <a:rPr lang="en-IN" sz="3200" dirty="0"/>
              <a:t>                                  DISCUSSION</a:t>
            </a:r>
            <a:endParaRPr lang="en-IN" dirty="0"/>
          </a:p>
        </p:txBody>
      </p:sp>
      <p:sp>
        <p:nvSpPr>
          <p:cNvPr id="3" name="Text Placeholder 2">
            <a:extLst>
              <a:ext uri="{FF2B5EF4-FFF2-40B4-BE49-F238E27FC236}">
                <a16:creationId xmlns:a16="http://schemas.microsoft.com/office/drawing/2014/main" xmlns="" id="{B5E38B00-D65A-A9E2-34F3-E307A9344A62}"/>
              </a:ext>
            </a:extLst>
          </p:cNvPr>
          <p:cNvSpPr>
            <a:spLocks noGrp="1"/>
          </p:cNvSpPr>
          <p:nvPr>
            <p:ph type="body" idx="1"/>
          </p:nvPr>
        </p:nvSpPr>
        <p:spPr>
          <a:xfrm>
            <a:off x="311700" y="672526"/>
            <a:ext cx="4307495" cy="3896349"/>
          </a:xfrm>
        </p:spPr>
        <p:txBody>
          <a:bodyPr>
            <a:normAutofit fontScale="77500" lnSpcReduction="20000"/>
          </a:bodyPr>
          <a:lstStyle/>
          <a:p>
            <a:pPr algn="just"/>
            <a:r>
              <a:rPr lang="en-US" sz="1800" b="1" dirty="0"/>
              <a:t>Challenges Faced</a:t>
            </a:r>
            <a:r>
              <a:rPr lang="en-US" sz="1800" dirty="0"/>
              <a:t>: Lighting Variations: Poor lighting conditions affect the accuracy of facial landmark detection.</a:t>
            </a:r>
          </a:p>
          <a:p>
            <a:pPr algn="just"/>
            <a:r>
              <a:rPr lang="en-US" sz="1800" b="1" dirty="0"/>
              <a:t>Occlusions</a:t>
            </a:r>
            <a:r>
              <a:rPr lang="en-US" sz="1800" dirty="0"/>
              <a:t>: Objects like glasses or hands can block the face, making detection difficult.</a:t>
            </a:r>
          </a:p>
          <a:p>
            <a:pPr algn="just"/>
            <a:r>
              <a:rPr lang="en-US" sz="1800" b="1" dirty="0"/>
              <a:t>Limitations: </a:t>
            </a:r>
            <a:r>
              <a:rPr lang="en-US" sz="1800" dirty="0"/>
              <a:t>Single-Face Detection: The system only detects one user at a time.</a:t>
            </a:r>
          </a:p>
          <a:p>
            <a:pPr algn="just"/>
            <a:r>
              <a:rPr lang="en-US" sz="1800" b="1" dirty="0"/>
              <a:t>Fixed EAR Threshold</a:t>
            </a:r>
            <a:r>
              <a:rPr lang="en-US" sz="1800" dirty="0"/>
              <a:t>: The system uses a static EAR threshold, which may not be accurate for all individuals.</a:t>
            </a:r>
          </a:p>
          <a:p>
            <a:pPr algn="just"/>
            <a:r>
              <a:rPr lang="en-US" sz="1800" b="1" dirty="0"/>
              <a:t>Future Enhancements</a:t>
            </a:r>
            <a:r>
              <a:rPr lang="en-US" sz="1800" dirty="0"/>
              <a:t>: Multi-Face Detection: Implement detection for multiple faces to monitor more than one user.</a:t>
            </a:r>
          </a:p>
          <a:p>
            <a:pPr algn="just"/>
            <a:r>
              <a:rPr lang="en-US" sz="1800" b="1" dirty="0"/>
              <a:t>Mobile Compatibility</a:t>
            </a:r>
            <a:r>
              <a:rPr lang="en-US" sz="1800" dirty="0"/>
              <a:t>: Adapt the system for use on mobile devices and edge computing platforms</a:t>
            </a:r>
            <a:endParaRPr lang="en-IN" dirty="0"/>
          </a:p>
        </p:txBody>
      </p:sp>
      <p:pic>
        <p:nvPicPr>
          <p:cNvPr id="4" name="Picture 3" descr="A_conceptual_graphic_showcasing_challenges_and_lim.png">
            <a:extLst>
              <a:ext uri="{FF2B5EF4-FFF2-40B4-BE49-F238E27FC236}">
                <a16:creationId xmlns:a16="http://schemas.microsoft.com/office/drawing/2014/main" xmlns="" id="{91F3DE15-C28A-7EE7-67EB-28F9506CD564}"/>
              </a:ext>
            </a:extLst>
          </p:cNvPr>
          <p:cNvPicPr>
            <a:picLocks noChangeAspect="1"/>
          </p:cNvPicPr>
          <p:nvPr/>
        </p:nvPicPr>
        <p:blipFill>
          <a:blip r:embed="rId2"/>
          <a:stretch>
            <a:fillRect/>
          </a:stretch>
        </p:blipFill>
        <p:spPr>
          <a:xfrm>
            <a:off x="5038049" y="672526"/>
            <a:ext cx="3539613" cy="3982065"/>
          </a:xfrm>
          <a:prstGeom prst="rect">
            <a:avLst/>
          </a:prstGeom>
        </p:spPr>
      </p:pic>
    </p:spTree>
    <p:extLst>
      <p:ext uri="{BB962C8B-B14F-4D97-AF65-F5344CB8AC3E}">
        <p14:creationId xmlns:p14="http://schemas.microsoft.com/office/powerpoint/2010/main" val="326443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AECE8-CE87-84A0-011F-890805A2686B}"/>
              </a:ext>
            </a:extLst>
          </p:cNvPr>
          <p:cNvSpPr>
            <a:spLocks noGrp="1"/>
          </p:cNvSpPr>
          <p:nvPr>
            <p:ph type="title"/>
          </p:nvPr>
        </p:nvSpPr>
        <p:spPr>
          <a:xfrm>
            <a:off x="311700" y="0"/>
            <a:ext cx="8520600" cy="755117"/>
          </a:xfrm>
        </p:spPr>
        <p:txBody>
          <a:bodyPr>
            <a:normAutofit/>
          </a:bodyPr>
          <a:lstStyle/>
          <a:p>
            <a:r>
              <a:rPr lang="en-IN" dirty="0"/>
              <a:t>                                    Conclusion</a:t>
            </a:r>
          </a:p>
        </p:txBody>
      </p:sp>
      <p:sp>
        <p:nvSpPr>
          <p:cNvPr id="3" name="Text Placeholder 2">
            <a:extLst>
              <a:ext uri="{FF2B5EF4-FFF2-40B4-BE49-F238E27FC236}">
                <a16:creationId xmlns:a16="http://schemas.microsoft.com/office/drawing/2014/main" xmlns="" id="{4A4BE070-B830-F783-07CE-6C10594C01B4}"/>
              </a:ext>
            </a:extLst>
          </p:cNvPr>
          <p:cNvSpPr>
            <a:spLocks noGrp="1"/>
          </p:cNvSpPr>
          <p:nvPr>
            <p:ph type="body" idx="1"/>
          </p:nvPr>
        </p:nvSpPr>
        <p:spPr>
          <a:xfrm>
            <a:off x="311700" y="713822"/>
            <a:ext cx="8520600" cy="3855053"/>
          </a:xfrm>
        </p:spPr>
        <p:txBody>
          <a:bodyPr>
            <a:normAutofit lnSpcReduction="10000"/>
          </a:bodyPr>
          <a:lstStyle/>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Effective Real-Time Detection:</a:t>
            </a:r>
            <a:r>
              <a:rPr kumimoji="0" lang="en-US" sz="1600" b="0" i="0" u="none" strike="noStrike" cap="none" normalizeH="0" baseline="0" dirty="0">
                <a:ln>
                  <a:noFill/>
                </a:ln>
                <a:solidFill>
                  <a:schemeClr val="bg2"/>
                </a:solidFill>
                <a:effectLst/>
                <a:latin typeface="Arial" panose="020B0604020202020204" pitchFamily="34" charset="0"/>
              </a:rPr>
              <a:t> Accurately detects drowsiness through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continuous monitoring of eye movement and EAR (Eye Aspect Ratio).</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Immediate Alerts:</a:t>
            </a:r>
            <a:r>
              <a:rPr kumimoji="0" lang="en-US" sz="1600" b="0" i="0" u="none" strike="noStrike" cap="none" normalizeH="0" baseline="0" dirty="0">
                <a:ln>
                  <a:noFill/>
                </a:ln>
                <a:solidFill>
                  <a:schemeClr val="bg2"/>
                </a:solidFill>
                <a:effectLst/>
                <a:latin typeface="Arial" panose="020B0604020202020204" pitchFamily="34" charset="0"/>
              </a:rPr>
              <a:t> Triggers both visual and audio alerts when drowsiness is</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detected, ensuring quick intervention.</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Enhanced User Engagement:</a:t>
            </a:r>
            <a:r>
              <a:rPr kumimoji="0" lang="en-US" sz="1600" b="0" i="0" u="none" strike="noStrike" cap="none" normalizeH="0" baseline="0" dirty="0">
                <a:ln>
                  <a:noFill/>
                </a:ln>
                <a:solidFill>
                  <a:schemeClr val="bg2"/>
                </a:solidFill>
                <a:effectLst/>
                <a:latin typeface="Arial" panose="020B0604020202020204" pitchFamily="34" charset="0"/>
              </a:rPr>
              <a:t> Helps maintain user focus and engagement,</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especially in online learning or long-duration tasks.</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Improved Learning Outcomes:</a:t>
            </a:r>
            <a:r>
              <a:rPr kumimoji="0" lang="en-US" sz="1600" b="0" i="0" u="none" strike="noStrike" cap="none" normalizeH="0" baseline="0" dirty="0">
                <a:ln>
                  <a:noFill/>
                </a:ln>
                <a:solidFill>
                  <a:schemeClr val="bg2"/>
                </a:solidFill>
                <a:effectLst/>
                <a:latin typeface="Arial" panose="020B0604020202020204" pitchFamily="34" charset="0"/>
              </a:rPr>
              <a:t> Reduces distractions and enhances retention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by keeping users attentive.</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Scalable for Future Use:</a:t>
            </a:r>
            <a:r>
              <a:rPr kumimoji="0" lang="en-US" sz="1600" b="0" i="0" u="none" strike="noStrike" cap="none" normalizeH="0" baseline="0" dirty="0">
                <a:ln>
                  <a:noFill/>
                </a:ln>
                <a:solidFill>
                  <a:schemeClr val="bg2"/>
                </a:solidFill>
                <a:effectLst/>
                <a:latin typeface="Arial" panose="020B0604020202020204" pitchFamily="34" charset="0"/>
              </a:rPr>
              <a:t> Potential for adding multi-face detection and mobile</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compatibility to expand system capabilities.</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Practical Implementation:</a:t>
            </a:r>
            <a:r>
              <a:rPr kumimoji="0" lang="en-US" sz="1600" b="0" i="0" u="none" strike="noStrike" cap="none" normalizeH="0" baseline="0" dirty="0">
                <a:ln>
                  <a:noFill/>
                </a:ln>
                <a:solidFill>
                  <a:schemeClr val="bg2"/>
                </a:solidFill>
                <a:effectLst/>
                <a:latin typeface="Arial" panose="020B0604020202020204" pitchFamily="34" charset="0"/>
              </a:rPr>
              <a:t> Provides an accessible and efficient solution for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real-time drowsiness detection in various environments. </a:t>
            </a:r>
          </a:p>
          <a:p>
            <a:pPr marL="114300" indent="0">
              <a:buNone/>
            </a:pPr>
            <a:endParaRPr lang="en-IN" dirty="0"/>
          </a:p>
        </p:txBody>
      </p:sp>
    </p:spTree>
    <p:extLst>
      <p:ext uri="{BB962C8B-B14F-4D97-AF65-F5344CB8AC3E}">
        <p14:creationId xmlns:p14="http://schemas.microsoft.com/office/powerpoint/2010/main" val="340494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dirty="0" err="1" smtClean="0"/>
              <a:t>Git</a:t>
            </a:r>
            <a:r>
              <a:rPr lang="en-US" dirty="0" smtClean="0"/>
              <a:t>-hub links </a:t>
            </a:r>
            <a:endParaRPr lang="en-IN" dirty="0"/>
          </a:p>
        </p:txBody>
      </p:sp>
      <p:sp>
        <p:nvSpPr>
          <p:cNvPr id="3" name="Text Placeholder 2"/>
          <p:cNvSpPr>
            <a:spLocks noGrp="1"/>
          </p:cNvSpPr>
          <p:nvPr>
            <p:ph type="body" idx="1"/>
          </p:nvPr>
        </p:nvSpPr>
        <p:spPr/>
        <p:txBody>
          <a:bodyPr/>
          <a:lstStyle/>
          <a:p>
            <a:r>
              <a:rPr lang="en-IN" dirty="0" smtClean="0">
                <a:hlinkClick r:id="rId2"/>
              </a:rPr>
              <a:t>https</a:t>
            </a:r>
            <a:r>
              <a:rPr lang="en-IN" dirty="0">
                <a:hlinkClick r:id="rId2"/>
              </a:rPr>
              <a:t>://</a:t>
            </a:r>
            <a:r>
              <a:rPr lang="en-IN" dirty="0" smtClean="0">
                <a:hlinkClick r:id="rId2"/>
              </a:rPr>
              <a:t>github.com/bhumi3672/mm</a:t>
            </a:r>
            <a:endParaRPr lang="en-IN" dirty="0" smtClean="0"/>
          </a:p>
          <a:p>
            <a:r>
              <a:rPr lang="en-IN" dirty="0">
                <a:hlinkClick r:id="rId3"/>
              </a:rPr>
              <a:t>https://</a:t>
            </a:r>
            <a:r>
              <a:rPr lang="en-IN" dirty="0" smtClean="0">
                <a:hlinkClick r:id="rId3"/>
              </a:rPr>
              <a:t>github.com/bvamrutha/drowsiness-detection</a:t>
            </a:r>
            <a:endParaRPr lang="en-IN" dirty="0" smtClean="0"/>
          </a:p>
          <a:p>
            <a:r>
              <a:rPr lang="en-IN" dirty="0">
                <a:hlinkClick r:id="rId4"/>
              </a:rPr>
              <a:t>https://</a:t>
            </a:r>
            <a:r>
              <a:rPr lang="en-IN" dirty="0" smtClean="0">
                <a:hlinkClick r:id="rId4"/>
              </a:rPr>
              <a:t>github.com/Ananya-BK/Drowsiness-detection</a:t>
            </a:r>
            <a:endParaRPr lang="en-IN" dirty="0" smtClean="0"/>
          </a:p>
          <a:p>
            <a:r>
              <a:rPr lang="en-IN">
                <a:hlinkClick r:id="rId5"/>
              </a:rPr>
              <a:t>https</a:t>
            </a:r>
            <a:r>
              <a:rPr lang="en-IN">
                <a:hlinkClick r:id="rId5"/>
              </a:rPr>
              <a:t>://</a:t>
            </a:r>
            <a:r>
              <a:rPr lang="en-IN" smtClean="0">
                <a:hlinkClick r:id="rId5"/>
              </a:rPr>
              <a:t>github.com/hithabalur/Drowsiness-Detection</a:t>
            </a:r>
            <a:endParaRPr lang="en-IN" smtClean="0"/>
          </a:p>
          <a:p>
            <a:endParaRPr lang="en-IN" dirty="0" smtClean="0"/>
          </a:p>
          <a:p>
            <a:endParaRPr lang="en-IN" dirty="0"/>
          </a:p>
          <a:p>
            <a:endParaRPr lang="en-IN" dirty="0"/>
          </a:p>
        </p:txBody>
      </p:sp>
    </p:spTree>
    <p:extLst>
      <p:ext uri="{BB962C8B-B14F-4D97-AF65-F5344CB8AC3E}">
        <p14:creationId xmlns:p14="http://schemas.microsoft.com/office/powerpoint/2010/main" val="39317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5AB1B-9A83-47B0-D8AA-74A1B8B4EDD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EC827C26-93D5-F3B1-9C58-44A945D4ED39}"/>
              </a:ext>
            </a:extLst>
          </p:cNvPr>
          <p:cNvSpPr>
            <a:spLocks noGrp="1"/>
          </p:cNvSpPr>
          <p:nvPr>
            <p:ph type="body" idx="1"/>
          </p:nvPr>
        </p:nvSpPr>
        <p:spPr/>
        <p:txBody>
          <a:bodyPr>
            <a:normAutofit/>
          </a:bodyPr>
          <a:lstStyle/>
          <a:p>
            <a:pPr marL="114300" indent="0" algn="ctr">
              <a:buNone/>
            </a:pPr>
            <a:r>
              <a:rPr lang="en-IN" sz="4000" b="1" dirty="0"/>
              <a:t>THANK YOU</a:t>
            </a:r>
          </a:p>
        </p:txBody>
      </p:sp>
      <p:pic>
        <p:nvPicPr>
          <p:cNvPr id="4" name="Picture 3"/>
          <p:cNvPicPr>
            <a:picLocks noChangeAspect="1"/>
          </p:cNvPicPr>
          <p:nvPr/>
        </p:nvPicPr>
        <p:blipFill>
          <a:blip r:embed="rId2"/>
          <a:stretch>
            <a:fillRect/>
          </a:stretch>
        </p:blipFill>
        <p:spPr>
          <a:xfrm>
            <a:off x="2737731" y="2168769"/>
            <a:ext cx="3668537" cy="2497016"/>
          </a:xfrm>
          <a:prstGeom prst="rect">
            <a:avLst/>
          </a:prstGeom>
        </p:spPr>
      </p:pic>
    </p:spTree>
    <p:extLst>
      <p:ext uri="{BB962C8B-B14F-4D97-AF65-F5344CB8AC3E}">
        <p14:creationId xmlns:p14="http://schemas.microsoft.com/office/powerpoint/2010/main" val="153222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53094"/>
            <a:ext cx="8520600" cy="6902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PROBLEM STATEMENT</a:t>
            </a:r>
            <a:endParaRPr dirty="0"/>
          </a:p>
        </p:txBody>
      </p:sp>
      <p:sp>
        <p:nvSpPr>
          <p:cNvPr id="107" name="Google Shape;107;p16"/>
          <p:cNvSpPr txBox="1">
            <a:spLocks noGrp="1"/>
          </p:cNvSpPr>
          <p:nvPr>
            <p:ph type="body" idx="1"/>
          </p:nvPr>
        </p:nvSpPr>
        <p:spPr>
          <a:xfrm>
            <a:off x="311700" y="831809"/>
            <a:ext cx="8520600" cy="4005662"/>
          </a:xfrm>
          <a:prstGeom prst="rect">
            <a:avLst/>
          </a:prstGeom>
        </p:spPr>
        <p:txBody>
          <a:bodyPr spcFirstLastPara="1" wrap="square" lIns="91425" tIns="91425" rIns="91425" bIns="91425" anchor="t" anchorCtr="0">
            <a:normAutofit/>
          </a:bodyPr>
          <a:lstStyle/>
          <a:p>
            <a:pPr algn="just"/>
            <a:r>
              <a:rPr lang="en-US" sz="1200" dirty="0"/>
              <a:t>With the rise of online education, it's increasingly difficult for instructors to monitor student engagement. Drowsiness in online classes can significantly affect student performance and learning retention.AI-powered tools such as computer vision algorithms can help monitor and detect drowsiness automatically. It focus on how the shift to online education has created challenges for monitoring students, and how technology can address these issues.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p:cNvPicPr>
            <a:picLocks noChangeAspect="1"/>
          </p:cNvPicPr>
          <p:nvPr/>
        </p:nvPicPr>
        <p:blipFill>
          <a:blip r:embed="rId3"/>
          <a:stretch>
            <a:fillRect/>
          </a:stretch>
        </p:blipFill>
        <p:spPr>
          <a:xfrm>
            <a:off x="1232440" y="2006770"/>
            <a:ext cx="5464013" cy="26081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64893"/>
            <a:ext cx="8520600" cy="589935"/>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SCOPE OF THE PROJECT</a:t>
            </a:r>
            <a:endParaRPr dirty="0"/>
          </a:p>
        </p:txBody>
      </p:sp>
      <p:sp>
        <p:nvSpPr>
          <p:cNvPr id="113" name="Google Shape;113;p17"/>
          <p:cNvSpPr txBox="1">
            <a:spLocks noGrp="1"/>
          </p:cNvSpPr>
          <p:nvPr>
            <p:ph type="body" idx="1"/>
          </p:nvPr>
        </p:nvSpPr>
        <p:spPr>
          <a:xfrm>
            <a:off x="135685" y="654828"/>
            <a:ext cx="5073445" cy="3914047"/>
          </a:xfrm>
          <a:prstGeom prst="rect">
            <a:avLst/>
          </a:prstGeom>
        </p:spPr>
        <p:txBody>
          <a:bodyPr spcFirstLastPara="1" wrap="square" lIns="91425" tIns="91425" rIns="91425" bIns="91425" anchor="t" anchorCtr="0">
            <a:normAutofit fontScale="85000" lnSpcReduction="10000"/>
          </a:bodyPr>
          <a:lstStyle/>
          <a:p>
            <a:pPr marL="342900" algn="just">
              <a:buFont typeface="Arial" panose="020B0604020202020204" pitchFamily="34" charset="0"/>
              <a:buChar char="•"/>
            </a:pPr>
            <a:r>
              <a:rPr lang="en-US" b="1" dirty="0"/>
              <a:t>Monitor Eye Movements</a:t>
            </a:r>
            <a:r>
              <a:rPr lang="en-US" dirty="0"/>
              <a:t>: Detect signs of drowsiness by tracking eye movements and calculating the Eye Aspect Ratio (EAR).</a:t>
            </a:r>
          </a:p>
          <a:p>
            <a:pPr marL="342900" algn="just">
              <a:buFont typeface="Arial" panose="020B0604020202020204" pitchFamily="34" charset="0"/>
              <a:buChar char="•"/>
            </a:pPr>
            <a:r>
              <a:rPr lang="en-US" b="1" dirty="0"/>
              <a:t>Real-Time Alerts</a:t>
            </a:r>
            <a:r>
              <a:rPr lang="en-US" dirty="0"/>
              <a:t>: Provide immediate visual or auditory alerts when drowsiness is detected to re-engage users.</a:t>
            </a:r>
          </a:p>
          <a:p>
            <a:pPr marL="342900" algn="just">
              <a:buFont typeface="Arial" panose="020B0604020202020204" pitchFamily="34" charset="0"/>
              <a:buChar char="•"/>
            </a:pPr>
            <a:r>
              <a:rPr lang="en-US" b="1" dirty="0"/>
              <a:t>Enhance Focus and Engagement</a:t>
            </a:r>
            <a:r>
              <a:rPr lang="en-US" dirty="0"/>
              <a:t>: Improve student attention and participation in online education by preventing fatigue-related distractions.</a:t>
            </a:r>
          </a:p>
          <a:p>
            <a:pPr marL="342900" algn="just">
              <a:buFont typeface="Arial" panose="020B0604020202020204" pitchFamily="34" charset="0"/>
              <a:buChar char="•"/>
            </a:pPr>
            <a:r>
              <a:rPr lang="en-US" b="1" dirty="0"/>
              <a:t>Automate Monitoring: </a:t>
            </a:r>
            <a:r>
              <a:rPr lang="en-US" dirty="0"/>
              <a:t>Utilize AI and computer vision to automate the detection of drowsiness, reducing manual intervention.</a:t>
            </a:r>
          </a:p>
          <a:p>
            <a:pPr marL="342900" algn="just">
              <a:buFont typeface="Arial" panose="020B0604020202020204" pitchFamily="34" charset="0"/>
              <a:buChar char="•"/>
            </a:pPr>
            <a:r>
              <a:rPr lang="en-US" b="1" dirty="0"/>
              <a:t>Provide Personalized Feedback</a:t>
            </a:r>
            <a:r>
              <a:rPr lang="en-US" dirty="0"/>
              <a:t>: Offer tailored alerts to individuals based on real-time monitoring of their attentiveness.</a:t>
            </a:r>
          </a:p>
          <a:p>
            <a:pPr marL="285750" indent="-285750">
              <a:spcAft>
                <a:spcPts val="1200"/>
              </a:spcAft>
            </a:pPr>
            <a:endParaRPr lang="en-IN" b="1" dirty="0">
              <a:latin typeface="Roboto" panose="02000000000000000000" pitchFamily="2" charset="0"/>
              <a:ea typeface="Roboto" panose="02000000000000000000" pitchFamily="2" charset="0"/>
              <a:cs typeface="Roboto" panose="02000000000000000000" pitchFamily="2" charset="0"/>
            </a:endParaRPr>
          </a:p>
          <a:p>
            <a:pPr marL="285750" indent="-285750">
              <a:spcAft>
                <a:spcPts val="1200"/>
              </a:spcAft>
            </a:pPr>
            <a:endParaRPr lang="en-IN" b="1" dirty="0"/>
          </a:p>
          <a:p>
            <a:pPr marL="0" indent="0">
              <a:spcAft>
                <a:spcPts val="1200"/>
              </a:spcAft>
              <a:buNone/>
            </a:pPr>
            <a:endParaRPr lang="en-IN" sz="1400" dirty="0"/>
          </a:p>
          <a:p>
            <a:pPr marL="0" lvl="0" indent="0" algn="l" rtl="0">
              <a:spcBef>
                <a:spcPts val="0"/>
              </a:spcBef>
              <a:spcAft>
                <a:spcPts val="1200"/>
              </a:spcAft>
              <a:buNone/>
            </a:pPr>
            <a:endParaRPr b="1" dirty="0"/>
          </a:p>
        </p:txBody>
      </p:sp>
      <p:pic>
        <p:nvPicPr>
          <p:cNvPr id="2" name="Picture 1" descr="A_flowchart_or_infographic_showing_the_benefits_of.png">
            <a:extLst>
              <a:ext uri="{FF2B5EF4-FFF2-40B4-BE49-F238E27FC236}">
                <a16:creationId xmlns:a16="http://schemas.microsoft.com/office/drawing/2014/main" xmlns="" id="{268EE266-CCCE-953B-D541-6972E0FFF2B5}"/>
              </a:ext>
            </a:extLst>
          </p:cNvPr>
          <p:cNvPicPr>
            <a:picLocks noChangeAspect="1"/>
          </p:cNvPicPr>
          <p:nvPr/>
        </p:nvPicPr>
        <p:blipFill>
          <a:blip r:embed="rId3"/>
          <a:stretch>
            <a:fillRect/>
          </a:stretch>
        </p:blipFill>
        <p:spPr>
          <a:xfrm>
            <a:off x="5731694" y="954721"/>
            <a:ext cx="2795798" cy="24665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1"/>
            <a:ext cx="8520600" cy="6843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smtClean="0"/>
              <a:t>METHODOLOGY</a:t>
            </a:r>
            <a:endParaRPr dirty="0"/>
          </a:p>
        </p:txBody>
      </p:sp>
      <p:sp>
        <p:nvSpPr>
          <p:cNvPr id="119" name="Google Shape;119;p18"/>
          <p:cNvSpPr txBox="1">
            <a:spLocks noGrp="1"/>
          </p:cNvSpPr>
          <p:nvPr>
            <p:ph type="body" idx="1"/>
          </p:nvPr>
        </p:nvSpPr>
        <p:spPr>
          <a:xfrm>
            <a:off x="311700" y="684325"/>
            <a:ext cx="4891531" cy="4194440"/>
          </a:xfrm>
          <a:prstGeom prst="rect">
            <a:avLst/>
          </a:prstGeom>
        </p:spPr>
        <p:txBody>
          <a:bodyPr spcFirstLastPara="1" wrap="square" lIns="91425" tIns="91425" rIns="91425" bIns="91425" anchor="ctr" anchorCtr="0">
            <a:normAutofit fontScale="25000" lnSpcReduction="20000"/>
          </a:bodyPr>
          <a:lstStyle/>
          <a:p>
            <a:pPr algn="just">
              <a:spcAft>
                <a:spcPts val="1000"/>
              </a:spcAft>
              <a:buFont typeface="Arial" panose="020B0604020202020204" pitchFamily="34" charset="0"/>
              <a:buChar char="•"/>
            </a:pPr>
            <a:r>
              <a:rPr lang="en-IN" sz="4400" b="1" dirty="0"/>
              <a:t>Significance:</a:t>
            </a:r>
            <a:endParaRPr lang="en-IN" sz="4400" dirty="0"/>
          </a:p>
          <a:p>
            <a:pPr algn="just">
              <a:spcAft>
                <a:spcPts val="1000"/>
              </a:spcAft>
              <a:buFont typeface="Arial" panose="020B0604020202020204" pitchFamily="34" charset="0"/>
              <a:buChar char="•"/>
            </a:pPr>
            <a:r>
              <a:rPr lang="en-IN" sz="4400" b="1" dirty="0"/>
              <a:t>Enhances Focus:</a:t>
            </a:r>
            <a:r>
              <a:rPr lang="en-IN" sz="4400" dirty="0"/>
              <a:t> Improves attention during online learning.</a:t>
            </a:r>
          </a:p>
          <a:p>
            <a:pPr algn="just">
              <a:spcAft>
                <a:spcPts val="1000"/>
              </a:spcAft>
              <a:buFont typeface="Arial" panose="020B0604020202020204" pitchFamily="34" charset="0"/>
              <a:buChar char="•"/>
            </a:pPr>
            <a:r>
              <a:rPr lang="en-IN" sz="4400" b="1" dirty="0"/>
              <a:t>Real-Time Feedback:</a:t>
            </a:r>
            <a:r>
              <a:rPr lang="en-IN" sz="4400" dirty="0"/>
              <a:t> Provides instant alerts to prevent distractions.</a:t>
            </a:r>
          </a:p>
          <a:p>
            <a:pPr algn="just">
              <a:spcAft>
                <a:spcPts val="1000"/>
              </a:spcAft>
              <a:buFont typeface="Arial" panose="020B0604020202020204" pitchFamily="34" charset="0"/>
              <a:buChar char="•"/>
            </a:pPr>
            <a:r>
              <a:rPr lang="en-IN" sz="4400" b="1" dirty="0"/>
              <a:t>Personalized Alerts:</a:t>
            </a:r>
            <a:r>
              <a:rPr lang="en-IN" sz="4400" dirty="0"/>
              <a:t> Tailored visual and audio alerts for drowsiness.</a:t>
            </a:r>
          </a:p>
          <a:p>
            <a:pPr algn="just">
              <a:spcAft>
                <a:spcPts val="1000"/>
              </a:spcAft>
              <a:buFont typeface="Arial" panose="020B0604020202020204" pitchFamily="34" charset="0"/>
              <a:buChar char="•"/>
            </a:pPr>
            <a:r>
              <a:rPr lang="en-IN" sz="4400" b="1" dirty="0"/>
              <a:t>Improves Learning Outcomes:</a:t>
            </a:r>
            <a:r>
              <a:rPr lang="en-IN" sz="4400" dirty="0"/>
              <a:t> Reduces fatigue and boosts retention.</a:t>
            </a:r>
          </a:p>
          <a:p>
            <a:pPr algn="just">
              <a:spcAft>
                <a:spcPts val="1000"/>
              </a:spcAft>
              <a:buFont typeface="Arial" panose="020B0604020202020204" pitchFamily="34" charset="0"/>
              <a:buChar char="•"/>
            </a:pPr>
            <a:r>
              <a:rPr lang="en-IN" sz="4400" b="1" dirty="0"/>
              <a:t>Methodology:</a:t>
            </a:r>
            <a:endParaRPr lang="en-IN" sz="4400" dirty="0"/>
          </a:p>
          <a:p>
            <a:pPr algn="just">
              <a:spcAft>
                <a:spcPts val="1000"/>
              </a:spcAft>
              <a:buFont typeface="Arial" panose="020B0604020202020204" pitchFamily="34" charset="0"/>
              <a:buChar char="•"/>
            </a:pPr>
            <a:r>
              <a:rPr lang="en-IN" sz="4400" b="1" dirty="0"/>
              <a:t>Video Capture:</a:t>
            </a:r>
            <a:r>
              <a:rPr lang="en-IN" sz="4400" dirty="0"/>
              <a:t> Stream video via </a:t>
            </a:r>
            <a:r>
              <a:rPr lang="en-IN" sz="4400" b="1" dirty="0"/>
              <a:t>OpenCV</a:t>
            </a:r>
            <a:r>
              <a:rPr lang="en-IN" sz="4400" dirty="0"/>
              <a:t>.</a:t>
            </a:r>
          </a:p>
          <a:p>
            <a:pPr algn="just">
              <a:spcAft>
                <a:spcPts val="1000"/>
              </a:spcAft>
              <a:buFont typeface="Arial" panose="020B0604020202020204" pitchFamily="34" charset="0"/>
              <a:buChar char="•"/>
            </a:pPr>
            <a:r>
              <a:rPr lang="en-IN" sz="4400" b="1" dirty="0"/>
              <a:t>Face Detection:</a:t>
            </a:r>
            <a:r>
              <a:rPr lang="en-IN" sz="4400" dirty="0"/>
              <a:t> Use </a:t>
            </a:r>
            <a:r>
              <a:rPr lang="en-IN" sz="4400" b="1" dirty="0" err="1"/>
              <a:t>MediaPipe</a:t>
            </a:r>
            <a:r>
              <a:rPr lang="en-IN" sz="4400" dirty="0"/>
              <a:t> to track eye landmarks.</a:t>
            </a:r>
          </a:p>
          <a:p>
            <a:pPr algn="just">
              <a:spcAft>
                <a:spcPts val="1000"/>
              </a:spcAft>
              <a:buFont typeface="Arial" panose="020B0604020202020204" pitchFamily="34" charset="0"/>
              <a:buChar char="•"/>
            </a:pPr>
            <a:r>
              <a:rPr lang="en-IN" sz="4400" b="1" dirty="0"/>
              <a:t>EAR Calculation:</a:t>
            </a:r>
            <a:r>
              <a:rPr lang="en-IN" sz="4400" dirty="0"/>
              <a:t> Calculate </a:t>
            </a:r>
            <a:r>
              <a:rPr lang="en-IN" sz="4400" b="1" dirty="0"/>
              <a:t>Eye Aspect Ratio</a:t>
            </a:r>
            <a:r>
              <a:rPr lang="en-IN" sz="4400" dirty="0"/>
              <a:t> to detect drowsiness.</a:t>
            </a:r>
          </a:p>
          <a:p>
            <a:pPr algn="just">
              <a:spcAft>
                <a:spcPts val="1000"/>
              </a:spcAft>
              <a:buFont typeface="Arial" panose="020B0604020202020204" pitchFamily="34" charset="0"/>
              <a:buChar char="•"/>
            </a:pPr>
            <a:r>
              <a:rPr lang="en-IN" sz="4400" b="1" dirty="0"/>
              <a:t>Drowsiness Detection:</a:t>
            </a:r>
            <a:r>
              <a:rPr lang="en-IN" sz="4400" dirty="0"/>
              <a:t> Trigger alert when EAR falls below threshold.</a:t>
            </a:r>
          </a:p>
          <a:p>
            <a:pPr algn="just">
              <a:spcAft>
                <a:spcPts val="1000"/>
              </a:spcAft>
              <a:buFont typeface="Arial" panose="020B0604020202020204" pitchFamily="34" charset="0"/>
              <a:buChar char="•"/>
            </a:pPr>
            <a:r>
              <a:rPr lang="en-IN" sz="4400" b="1" dirty="0"/>
              <a:t>Alert System:</a:t>
            </a:r>
            <a:r>
              <a:rPr lang="en-IN" sz="4400" dirty="0"/>
              <a:t> Use </a:t>
            </a:r>
            <a:r>
              <a:rPr lang="en-IN" sz="4400" b="1" dirty="0" err="1"/>
              <a:t>Pygame</a:t>
            </a:r>
            <a:r>
              <a:rPr lang="en-IN" sz="4400" dirty="0"/>
              <a:t> for visual and audio alerts.</a:t>
            </a:r>
          </a:p>
          <a:p>
            <a:pPr algn="just">
              <a:spcAft>
                <a:spcPts val="1000"/>
              </a:spcAft>
              <a:buFont typeface="Arial" panose="020B0604020202020204" pitchFamily="34" charset="0"/>
              <a:buChar char="•"/>
            </a:pPr>
            <a:r>
              <a:rPr lang="en-IN" sz="4400" dirty="0"/>
              <a:t>This approach ensures continuous monitoring with real-time intervention.</a:t>
            </a:r>
          </a:p>
          <a:p>
            <a:pPr marL="342900" algn="just">
              <a:buFont typeface="Arial" panose="020B0604020202020204" pitchFamily="34" charset="0"/>
              <a:buChar char="•"/>
            </a:pPr>
            <a:endParaRPr lang="en-IN" sz="2400" dirty="0"/>
          </a:p>
          <a:p>
            <a:pPr marL="0" indent="0" algn="just">
              <a:lnSpc>
                <a:spcPct val="100000"/>
              </a:lnSpc>
              <a:spcAft>
                <a:spcPts val="1200"/>
              </a:spcAft>
              <a:buNone/>
            </a:pPr>
            <a:endParaRPr lang="en-US" sz="1600" dirty="0"/>
          </a:p>
        </p:txBody>
      </p:sp>
      <p:pic>
        <p:nvPicPr>
          <p:cNvPr id="2" name="Picture 1" descr="A_schematic_diagram_depicting_a_process_for_drowsi.png">
            <a:extLst>
              <a:ext uri="{FF2B5EF4-FFF2-40B4-BE49-F238E27FC236}">
                <a16:creationId xmlns:a16="http://schemas.microsoft.com/office/drawing/2014/main" xmlns="" id="{0A68F087-9E71-62E0-5CED-DF679CA3A116}"/>
              </a:ext>
            </a:extLst>
          </p:cNvPr>
          <p:cNvPicPr>
            <a:picLocks noChangeAspect="1"/>
          </p:cNvPicPr>
          <p:nvPr/>
        </p:nvPicPr>
        <p:blipFill>
          <a:blip r:embed="rId3"/>
          <a:stretch>
            <a:fillRect/>
          </a:stretch>
        </p:blipFill>
        <p:spPr>
          <a:xfrm>
            <a:off x="5586689" y="772815"/>
            <a:ext cx="2843556" cy="1828533"/>
          </a:xfrm>
          <a:prstGeom prst="rect">
            <a:avLst/>
          </a:prstGeom>
        </p:spPr>
      </p:pic>
      <p:pic>
        <p:nvPicPr>
          <p:cNvPr id="3" name="Picture 2">
            <a:extLst>
              <a:ext uri="{FF2B5EF4-FFF2-40B4-BE49-F238E27FC236}">
                <a16:creationId xmlns:a16="http://schemas.microsoft.com/office/drawing/2014/main" xmlns="" id="{A885200F-CECC-9263-B86E-8318DED61ED7}"/>
              </a:ext>
            </a:extLst>
          </p:cNvPr>
          <p:cNvPicPr>
            <a:picLocks noChangeAspect="1"/>
          </p:cNvPicPr>
          <p:nvPr/>
        </p:nvPicPr>
        <p:blipFill>
          <a:blip r:embed="rId4"/>
          <a:stretch>
            <a:fillRect/>
          </a:stretch>
        </p:blipFill>
        <p:spPr>
          <a:xfrm>
            <a:off x="5586690" y="2749464"/>
            <a:ext cx="2843556" cy="1982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62E4AA-C8D8-FE45-A6C0-BAC490E6D4A4}"/>
              </a:ext>
            </a:extLst>
          </p:cNvPr>
          <p:cNvSpPr>
            <a:spLocks noGrp="1"/>
          </p:cNvSpPr>
          <p:nvPr>
            <p:ph type="title"/>
          </p:nvPr>
        </p:nvSpPr>
        <p:spPr>
          <a:xfrm>
            <a:off x="311700" y="53094"/>
            <a:ext cx="8520600" cy="572238"/>
          </a:xfrm>
        </p:spPr>
        <p:txBody>
          <a:bodyPr>
            <a:normAutofit fontScale="90000"/>
          </a:bodyPr>
          <a:lstStyle/>
          <a:p>
            <a:r>
              <a:rPr lang="en-US" dirty="0"/>
              <a:t>                            </a:t>
            </a:r>
            <a:r>
              <a:rPr lang="en-US" dirty="0" smtClean="0"/>
              <a:t>BLOCK </a:t>
            </a:r>
            <a:r>
              <a:rPr lang="en-US" dirty="0"/>
              <a:t>DIAGRAM</a:t>
            </a:r>
            <a:br>
              <a:rPr lang="en-US" dirty="0"/>
            </a:br>
            <a:endParaRPr lang="en-IN" dirty="0"/>
          </a:p>
        </p:txBody>
      </p:sp>
      <p:sp>
        <p:nvSpPr>
          <p:cNvPr id="3" name="Text Placeholder 2">
            <a:extLst>
              <a:ext uri="{FF2B5EF4-FFF2-40B4-BE49-F238E27FC236}">
                <a16:creationId xmlns:a16="http://schemas.microsoft.com/office/drawing/2014/main" xmlns="" id="{19279D6C-DEB1-1197-1606-202C4C53D34B}"/>
              </a:ext>
            </a:extLst>
          </p:cNvPr>
          <p:cNvSpPr>
            <a:spLocks noGrp="1"/>
          </p:cNvSpPr>
          <p:nvPr>
            <p:ph type="body" idx="1"/>
          </p:nvPr>
        </p:nvSpPr>
        <p:spPr>
          <a:xfrm>
            <a:off x="311700" y="625332"/>
            <a:ext cx="8520600" cy="4247535"/>
          </a:xfrm>
        </p:spPr>
        <p:txBody>
          <a:bodyPr/>
          <a:lstStyle/>
          <a:p>
            <a:endParaRPr lang="en-IN" dirty="0"/>
          </a:p>
        </p:txBody>
      </p:sp>
      <p:pic>
        <p:nvPicPr>
          <p:cNvPr id="5" name="Picture 4">
            <a:extLst>
              <a:ext uri="{FF2B5EF4-FFF2-40B4-BE49-F238E27FC236}">
                <a16:creationId xmlns:a16="http://schemas.microsoft.com/office/drawing/2014/main" xmlns="" id="{59EE5398-AF9A-B7C7-0760-882C83470A64}"/>
              </a:ext>
            </a:extLst>
          </p:cNvPr>
          <p:cNvPicPr>
            <a:picLocks noChangeAspect="1"/>
          </p:cNvPicPr>
          <p:nvPr/>
        </p:nvPicPr>
        <p:blipFill>
          <a:blip r:embed="rId2"/>
          <a:stretch>
            <a:fillRect/>
          </a:stretch>
        </p:blipFill>
        <p:spPr>
          <a:xfrm>
            <a:off x="2648929" y="996990"/>
            <a:ext cx="3244645" cy="3504218"/>
          </a:xfrm>
          <a:prstGeom prst="rect">
            <a:avLst/>
          </a:prstGeom>
        </p:spPr>
      </p:pic>
    </p:spTree>
    <p:extLst>
      <p:ext uri="{BB962C8B-B14F-4D97-AF65-F5344CB8AC3E}">
        <p14:creationId xmlns:p14="http://schemas.microsoft.com/office/powerpoint/2010/main" val="308356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DBF99C-D40E-C033-4116-AA7980FA2C00}"/>
              </a:ext>
            </a:extLst>
          </p:cNvPr>
          <p:cNvSpPr>
            <a:spLocks noGrp="1"/>
          </p:cNvSpPr>
          <p:nvPr>
            <p:ph type="title"/>
          </p:nvPr>
        </p:nvSpPr>
        <p:spPr>
          <a:xfrm>
            <a:off x="311700" y="1"/>
            <a:ext cx="8520600" cy="678426"/>
          </a:xfrm>
        </p:spPr>
        <p:txBody>
          <a:bodyPr>
            <a:normAutofit/>
          </a:bodyPr>
          <a:lstStyle/>
          <a:p>
            <a:r>
              <a:rPr lang="en-IN" dirty="0"/>
              <a:t>                                   System Design</a:t>
            </a:r>
          </a:p>
        </p:txBody>
      </p:sp>
      <p:sp>
        <p:nvSpPr>
          <p:cNvPr id="3" name="Text Placeholder 2">
            <a:extLst>
              <a:ext uri="{FF2B5EF4-FFF2-40B4-BE49-F238E27FC236}">
                <a16:creationId xmlns:a16="http://schemas.microsoft.com/office/drawing/2014/main" xmlns="" id="{92891F82-CE52-87CB-B8F4-BDDD0862828B}"/>
              </a:ext>
            </a:extLst>
          </p:cNvPr>
          <p:cNvSpPr>
            <a:spLocks noGrp="1"/>
          </p:cNvSpPr>
          <p:nvPr>
            <p:ph type="body" idx="1"/>
          </p:nvPr>
        </p:nvSpPr>
        <p:spPr>
          <a:xfrm>
            <a:off x="311700" y="572237"/>
            <a:ext cx="8520600" cy="3996638"/>
          </a:xfrm>
        </p:spPr>
        <p:txBody>
          <a:bodyPr>
            <a:normAutofit fontScale="92500" lnSpcReduction="20000"/>
          </a:bodyPr>
          <a:lstStyle/>
          <a:p>
            <a:pPr algn="just">
              <a:spcAft>
                <a:spcPts val="1000"/>
              </a:spcAft>
            </a:pPr>
            <a:r>
              <a:rPr lang="en-IN" sz="1200" dirty="0"/>
              <a:t>The Drowsiness Detection System consists of hardware and software components that </a:t>
            </a:r>
          </a:p>
          <a:p>
            <a:pPr marL="114300" indent="0" algn="just">
              <a:spcAft>
                <a:spcPts val="1000"/>
              </a:spcAft>
              <a:buNone/>
            </a:pPr>
            <a:r>
              <a:rPr lang="en-IN" sz="1200" dirty="0"/>
              <a:t>          work together to monitor student attentiveness in real-time.</a:t>
            </a:r>
          </a:p>
          <a:p>
            <a:pPr marL="114300" indent="0" algn="just">
              <a:spcAft>
                <a:spcPts val="1000"/>
              </a:spcAft>
              <a:buNone/>
            </a:pPr>
            <a:r>
              <a:rPr lang="en-IN" sz="1200" dirty="0"/>
              <a:t>         Key Components:</a:t>
            </a:r>
          </a:p>
          <a:p>
            <a:pPr algn="just">
              <a:spcAft>
                <a:spcPts val="1000"/>
              </a:spcAft>
              <a:buFont typeface="Arial" panose="020B0604020202020204" pitchFamily="34" charset="0"/>
              <a:buChar char="•"/>
            </a:pPr>
            <a:r>
              <a:rPr lang="en-IN" sz="1200" dirty="0"/>
              <a:t>Hardware: Webcam for video capture.</a:t>
            </a:r>
          </a:p>
          <a:p>
            <a:pPr algn="just">
              <a:spcAft>
                <a:spcPts val="1000"/>
              </a:spcAft>
              <a:buFont typeface="Arial" panose="020B0604020202020204" pitchFamily="34" charset="0"/>
              <a:buChar char="•"/>
            </a:pPr>
            <a:r>
              <a:rPr lang="en-IN" sz="1200" dirty="0"/>
              <a:t>Software: Python for core functionality. OpenCV and </a:t>
            </a:r>
            <a:r>
              <a:rPr lang="en-IN" sz="1200" dirty="0" err="1"/>
              <a:t>MediaPipe</a:t>
            </a:r>
            <a:r>
              <a:rPr lang="en-IN" sz="1200" dirty="0"/>
              <a:t> for facial landmark detection</a:t>
            </a:r>
          </a:p>
          <a:p>
            <a:pPr marL="114300" indent="0" algn="just">
              <a:spcAft>
                <a:spcPts val="1000"/>
              </a:spcAft>
              <a:buNone/>
            </a:pPr>
            <a:r>
              <a:rPr lang="en-IN" sz="1200" dirty="0"/>
              <a:t>         and eye aspect ratio (EAR) calculation. </a:t>
            </a:r>
            <a:r>
              <a:rPr lang="en-IN" sz="1200" dirty="0" err="1"/>
              <a:t>Pygame</a:t>
            </a:r>
            <a:r>
              <a:rPr lang="en-IN" sz="1200" dirty="0"/>
              <a:t> for visual/</a:t>
            </a:r>
            <a:r>
              <a:rPr lang="en-IN" sz="1200" dirty="0" err="1"/>
              <a:t>audioalerts</a:t>
            </a:r>
            <a:r>
              <a:rPr lang="en-IN" sz="1200" dirty="0"/>
              <a:t>.</a:t>
            </a:r>
          </a:p>
          <a:p>
            <a:pPr marL="114300" indent="0" algn="just">
              <a:spcAft>
                <a:spcPts val="1000"/>
              </a:spcAft>
              <a:buNone/>
            </a:pPr>
            <a:r>
              <a:rPr lang="en-IN" sz="1200" dirty="0"/>
              <a:t>         System Flow:</a:t>
            </a:r>
          </a:p>
          <a:p>
            <a:pPr algn="just">
              <a:spcAft>
                <a:spcPts val="1000"/>
              </a:spcAft>
              <a:buFont typeface="Arial" panose="020B0604020202020204" pitchFamily="34" charset="0"/>
              <a:buChar char="•"/>
            </a:pPr>
            <a:r>
              <a:rPr lang="en-IN" sz="1200" dirty="0"/>
              <a:t>Video Capture:</a:t>
            </a:r>
          </a:p>
          <a:p>
            <a:pPr marL="114300" indent="0" algn="just">
              <a:spcAft>
                <a:spcPts val="1000"/>
              </a:spcAft>
              <a:buNone/>
            </a:pPr>
            <a:r>
              <a:rPr lang="en-IN" sz="1200" dirty="0"/>
              <a:t>         Continuous webcam feed.</a:t>
            </a:r>
          </a:p>
          <a:p>
            <a:pPr algn="just">
              <a:spcAft>
                <a:spcPts val="1000"/>
              </a:spcAft>
              <a:buFont typeface="Arial" panose="020B0604020202020204" pitchFamily="34" charset="0"/>
              <a:buChar char="•"/>
            </a:pPr>
            <a:r>
              <a:rPr lang="en-IN" sz="1200" dirty="0"/>
              <a:t>Face Detection: Identifies facial landmarks (eyes).</a:t>
            </a:r>
          </a:p>
          <a:p>
            <a:pPr algn="just">
              <a:spcAft>
                <a:spcPts val="1000"/>
              </a:spcAft>
              <a:buFont typeface="Arial" panose="020B0604020202020204" pitchFamily="34" charset="0"/>
              <a:buChar char="•"/>
            </a:pPr>
            <a:r>
              <a:rPr lang="en-IN" sz="1200" dirty="0"/>
              <a:t>EAR Calculation: Monitors eye aspect ratio for signs of drowsiness.</a:t>
            </a:r>
          </a:p>
          <a:p>
            <a:pPr algn="just">
              <a:spcAft>
                <a:spcPts val="1000"/>
              </a:spcAft>
              <a:buFont typeface="Arial" panose="020B0604020202020204" pitchFamily="34" charset="0"/>
              <a:buChar char="•"/>
            </a:pPr>
            <a:r>
              <a:rPr lang="en-IN" sz="1200" dirty="0"/>
              <a:t>Alert Mechanism: Triggers visual and auditory alerts when EAR is below a threshold.</a:t>
            </a:r>
          </a:p>
          <a:p>
            <a:pPr algn="just">
              <a:spcAft>
                <a:spcPts val="1000"/>
              </a:spcAft>
              <a:buFont typeface="Arial" panose="020B0604020202020204" pitchFamily="34" charset="0"/>
              <a:buChar char="•"/>
            </a:pPr>
            <a:r>
              <a:rPr lang="en-IN" sz="1200" dirty="0"/>
              <a:t>Output: Real-time feedback through pop-up alerts or sound.</a:t>
            </a:r>
          </a:p>
          <a:p>
            <a:endParaRPr lang="en-IN" dirty="0"/>
          </a:p>
        </p:txBody>
      </p:sp>
      <p:pic>
        <p:nvPicPr>
          <p:cNvPr id="4" name="Picture 3" descr="Icons_or_illustrations_representing_the_modules_of.png">
            <a:extLst>
              <a:ext uri="{FF2B5EF4-FFF2-40B4-BE49-F238E27FC236}">
                <a16:creationId xmlns:a16="http://schemas.microsoft.com/office/drawing/2014/main" xmlns="" id="{0A6D56D8-EE2E-D673-13ED-4C1B5C0181F0}"/>
              </a:ext>
            </a:extLst>
          </p:cNvPr>
          <p:cNvPicPr>
            <a:picLocks noChangeAspect="1"/>
          </p:cNvPicPr>
          <p:nvPr/>
        </p:nvPicPr>
        <p:blipFill>
          <a:blip r:embed="rId2"/>
          <a:stretch>
            <a:fillRect/>
          </a:stretch>
        </p:blipFill>
        <p:spPr>
          <a:xfrm>
            <a:off x="5455951" y="2041177"/>
            <a:ext cx="3022375" cy="1610524"/>
          </a:xfrm>
          <a:prstGeom prst="rect">
            <a:avLst/>
          </a:prstGeom>
        </p:spPr>
      </p:pic>
    </p:spTree>
    <p:extLst>
      <p:ext uri="{BB962C8B-B14F-4D97-AF65-F5344CB8AC3E}">
        <p14:creationId xmlns:p14="http://schemas.microsoft.com/office/powerpoint/2010/main" val="11661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FB93F-1FF2-E3D2-4D9E-F5F742C111B8}"/>
              </a:ext>
            </a:extLst>
          </p:cNvPr>
          <p:cNvSpPr>
            <a:spLocks noGrp="1"/>
          </p:cNvSpPr>
          <p:nvPr>
            <p:ph type="title"/>
          </p:nvPr>
        </p:nvSpPr>
        <p:spPr>
          <a:xfrm>
            <a:off x="311700" y="1"/>
            <a:ext cx="8520600" cy="631230"/>
          </a:xfrm>
        </p:spPr>
        <p:txBody>
          <a:bodyPr>
            <a:normAutofit fontScale="90000"/>
          </a:bodyPr>
          <a:lstStyle/>
          <a:p>
            <a:r>
              <a:rPr lang="en-IN" dirty="0"/>
              <a:t>                                   Module Design</a:t>
            </a:r>
          </a:p>
        </p:txBody>
      </p:sp>
      <p:sp>
        <p:nvSpPr>
          <p:cNvPr id="3" name="Text Placeholder 2">
            <a:extLst>
              <a:ext uri="{FF2B5EF4-FFF2-40B4-BE49-F238E27FC236}">
                <a16:creationId xmlns:a16="http://schemas.microsoft.com/office/drawing/2014/main" xmlns="" id="{EF0EFBC9-49B7-EB1C-7D4A-55BD02A98247}"/>
              </a:ext>
            </a:extLst>
          </p:cNvPr>
          <p:cNvSpPr>
            <a:spLocks noGrp="1"/>
          </p:cNvSpPr>
          <p:nvPr>
            <p:ph type="body" idx="1"/>
          </p:nvPr>
        </p:nvSpPr>
        <p:spPr>
          <a:xfrm>
            <a:off x="311700" y="902601"/>
            <a:ext cx="8520600" cy="3666274"/>
          </a:xfrm>
        </p:spPr>
        <p:txBody>
          <a:bodyPr>
            <a:normAutofit fontScale="92500"/>
          </a:bodyPr>
          <a:lstStyle/>
          <a:p>
            <a:endParaRPr lang="en-IN" dirty="0"/>
          </a:p>
          <a:p>
            <a:endParaRPr lang="en-IN" dirty="0"/>
          </a:p>
          <a:p>
            <a:endParaRPr lang="en-IN" dirty="0"/>
          </a:p>
          <a:p>
            <a:endParaRPr lang="en-IN" dirty="0"/>
          </a:p>
          <a:p>
            <a:endParaRPr lang="en-IN" dirty="0"/>
          </a:p>
          <a:p>
            <a:pPr marL="114300" indent="0">
              <a:buNone/>
            </a:pPr>
            <a:endParaRPr lang="en-IN" dirty="0"/>
          </a:p>
          <a:p>
            <a:pPr>
              <a:buFont typeface="Arial" panose="020B0604020202020204" pitchFamily="34" charset="0"/>
              <a:buChar char="•"/>
            </a:pPr>
            <a:r>
              <a:rPr lang="en-US" sz="1700" b="1" dirty="0"/>
              <a:t>Webcam Capture:</a:t>
            </a:r>
            <a:r>
              <a:rPr lang="en-US" sz="1700" dirty="0"/>
              <a:t> Continuously captures live video feed.</a:t>
            </a:r>
          </a:p>
          <a:p>
            <a:pPr>
              <a:buFont typeface="Arial" panose="020B0604020202020204" pitchFamily="34" charset="0"/>
              <a:buChar char="•"/>
            </a:pPr>
            <a:r>
              <a:rPr lang="en-US" sz="1700" b="1" dirty="0"/>
              <a:t>Landmark Detection:</a:t>
            </a:r>
            <a:r>
              <a:rPr lang="en-US" sz="1700" dirty="0"/>
              <a:t> Uses </a:t>
            </a:r>
            <a:r>
              <a:rPr lang="en-US" sz="1700" b="1" dirty="0" err="1"/>
              <a:t>MediaPipe</a:t>
            </a:r>
            <a:r>
              <a:rPr lang="en-US" sz="1700" dirty="0"/>
              <a:t> to detect facial landmarks for EAR calculation.</a:t>
            </a:r>
          </a:p>
          <a:p>
            <a:pPr>
              <a:buFont typeface="Arial" panose="020B0604020202020204" pitchFamily="34" charset="0"/>
              <a:buChar char="•"/>
            </a:pPr>
            <a:r>
              <a:rPr lang="en-US" sz="1700" b="1" dirty="0"/>
              <a:t>EAR Calculation:</a:t>
            </a:r>
            <a:r>
              <a:rPr lang="en-US" sz="1700" dirty="0"/>
              <a:t> Computes </a:t>
            </a:r>
            <a:r>
              <a:rPr lang="en-US" sz="1700" b="1" dirty="0"/>
              <a:t>Eye Aspect Ratio (EAR)</a:t>
            </a:r>
            <a:r>
              <a:rPr lang="en-US" sz="1700" dirty="0"/>
              <a:t> to detect drowsiness.</a:t>
            </a:r>
          </a:p>
          <a:p>
            <a:pPr>
              <a:buFont typeface="Arial" panose="020B0604020202020204" pitchFamily="34" charset="0"/>
              <a:buChar char="•"/>
            </a:pPr>
            <a:r>
              <a:rPr lang="en-US" sz="1700" b="1" dirty="0"/>
              <a:t>Alert System:</a:t>
            </a:r>
            <a:r>
              <a:rPr lang="en-US" sz="1700" dirty="0"/>
              <a:t> Triggers visual or audio alerts when EAR drops below threshold.</a:t>
            </a:r>
          </a:p>
          <a:p>
            <a:pPr>
              <a:buFont typeface="Arial" panose="020B0604020202020204" pitchFamily="34" charset="0"/>
              <a:buChar char="•"/>
            </a:pPr>
            <a:r>
              <a:rPr lang="en-US" sz="1700" b="1" dirty="0"/>
              <a:t>Main Loop:</a:t>
            </a:r>
            <a:r>
              <a:rPr lang="en-US" sz="1700" dirty="0"/>
              <a:t> Coordinates all modules for real-time processing and feedback.</a:t>
            </a:r>
          </a:p>
          <a:p>
            <a:pPr>
              <a:buFont typeface="Arial" panose="020B0604020202020204" pitchFamily="34" charset="0"/>
              <a:buChar char="•"/>
            </a:pPr>
            <a:r>
              <a:rPr lang="en-US" sz="1700" dirty="0"/>
              <a:t>This modular design ensures smooth, real-time monitoring and alerts.</a:t>
            </a:r>
          </a:p>
          <a:p>
            <a:endParaRPr lang="en-IN" dirty="0"/>
          </a:p>
        </p:txBody>
      </p:sp>
      <p:pic>
        <p:nvPicPr>
          <p:cNvPr id="4" name="Picture 3" descr="A_collage_of_logos_or_icons_for_technologies_used_.png">
            <a:extLst>
              <a:ext uri="{FF2B5EF4-FFF2-40B4-BE49-F238E27FC236}">
                <a16:creationId xmlns:a16="http://schemas.microsoft.com/office/drawing/2014/main" xmlns="" id="{1FAF76B0-7643-B180-26D0-FC03B492F497}"/>
              </a:ext>
            </a:extLst>
          </p:cNvPr>
          <p:cNvPicPr>
            <a:picLocks noChangeAspect="1"/>
          </p:cNvPicPr>
          <p:nvPr/>
        </p:nvPicPr>
        <p:blipFill>
          <a:blip r:embed="rId2"/>
          <a:stretch>
            <a:fillRect/>
          </a:stretch>
        </p:blipFill>
        <p:spPr>
          <a:xfrm>
            <a:off x="3381805" y="675996"/>
            <a:ext cx="2286000" cy="1895754"/>
          </a:xfrm>
          <a:prstGeom prst="rect">
            <a:avLst/>
          </a:prstGeom>
        </p:spPr>
      </p:pic>
    </p:spTree>
    <p:extLst>
      <p:ext uri="{BB962C8B-B14F-4D97-AF65-F5344CB8AC3E}">
        <p14:creationId xmlns:p14="http://schemas.microsoft.com/office/powerpoint/2010/main" val="267818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F5A358-C8B8-2717-C4C0-55A423A99F9F}"/>
              </a:ext>
            </a:extLst>
          </p:cNvPr>
          <p:cNvSpPr>
            <a:spLocks noGrp="1"/>
          </p:cNvSpPr>
          <p:nvPr>
            <p:ph type="title"/>
          </p:nvPr>
        </p:nvSpPr>
        <p:spPr>
          <a:xfrm>
            <a:off x="311700" y="94390"/>
            <a:ext cx="8520600" cy="619432"/>
          </a:xfrm>
        </p:spPr>
        <p:txBody>
          <a:bodyPr>
            <a:normAutofit/>
          </a:bodyPr>
          <a:lstStyle/>
          <a:p>
            <a:r>
              <a:rPr lang="en-US" sz="2400" dirty="0"/>
              <a:t>                              </a:t>
            </a:r>
            <a:r>
              <a:rPr lang="en-US" sz="2800" dirty="0"/>
              <a:t>IMPLEMENTATION</a:t>
            </a:r>
            <a:endParaRPr lang="en-IN" dirty="0"/>
          </a:p>
        </p:txBody>
      </p:sp>
      <p:sp>
        <p:nvSpPr>
          <p:cNvPr id="3" name="Text Placeholder 2">
            <a:extLst>
              <a:ext uri="{FF2B5EF4-FFF2-40B4-BE49-F238E27FC236}">
                <a16:creationId xmlns:a16="http://schemas.microsoft.com/office/drawing/2014/main" xmlns="" id="{833894A7-27DA-05D1-3320-9C2DF97B6ACD}"/>
              </a:ext>
            </a:extLst>
          </p:cNvPr>
          <p:cNvSpPr>
            <a:spLocks noGrp="1"/>
          </p:cNvSpPr>
          <p:nvPr>
            <p:ph type="body" idx="1"/>
          </p:nvPr>
        </p:nvSpPr>
        <p:spPr>
          <a:xfrm>
            <a:off x="311700" y="713822"/>
            <a:ext cx="3705998" cy="2259453"/>
          </a:xfrm>
        </p:spPr>
        <p:txBody>
          <a:bodyPr>
            <a:normAutofit fontScale="77500" lnSpcReduction="20000"/>
          </a:bodyPr>
          <a:lstStyle/>
          <a:p>
            <a:r>
              <a:rPr lang="en-US" sz="1800" dirty="0"/>
              <a:t>The </a:t>
            </a:r>
            <a:r>
              <a:rPr lang="en-US" sz="1800" b="1" dirty="0"/>
              <a:t>Drowsiness Detection System</a:t>
            </a:r>
            <a:r>
              <a:rPr lang="en-US" sz="1800" dirty="0"/>
              <a:t> uses </a:t>
            </a:r>
            <a:r>
              <a:rPr lang="en-US" sz="1800" b="1" dirty="0"/>
              <a:t>Python</a:t>
            </a:r>
            <a:r>
              <a:rPr lang="en-US" sz="1800" dirty="0"/>
              <a:t> with </a:t>
            </a:r>
            <a:r>
              <a:rPr lang="en-US" sz="1800" b="1" dirty="0"/>
              <a:t>OpenCV</a:t>
            </a:r>
            <a:r>
              <a:rPr lang="en-US" sz="1800" dirty="0"/>
              <a:t> for video capture and </a:t>
            </a:r>
            <a:r>
              <a:rPr lang="en-US" sz="1800" b="1" dirty="0" err="1"/>
              <a:t>MediaPipe</a:t>
            </a:r>
            <a:r>
              <a:rPr lang="en-US" sz="1800" dirty="0"/>
              <a:t> for detecting facial landmarks. The </a:t>
            </a:r>
            <a:r>
              <a:rPr lang="en-US" sz="1800" b="1" dirty="0"/>
              <a:t>Eye Aspect Ratio (EAR)</a:t>
            </a:r>
            <a:r>
              <a:rPr lang="en-US" sz="1800" dirty="0"/>
              <a:t> is calculated to monitor drowsiness, and if EAR falls below a threshold, the system triggers visual and audio alerts via </a:t>
            </a:r>
            <a:r>
              <a:rPr lang="en-US" sz="1800" b="1" dirty="0" err="1"/>
              <a:t>Pygame</a:t>
            </a:r>
            <a:r>
              <a:rPr lang="en-US" sz="1800" dirty="0"/>
              <a:t>. This ensures real-time monitoring and feedback.</a:t>
            </a:r>
            <a:endParaRPr kumimoji="0" 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xmlns="" id="{61ABAEAA-3E29-D435-1B9A-1EA6795FB820}"/>
              </a:ext>
            </a:extLst>
          </p:cNvPr>
          <p:cNvPicPr>
            <a:picLocks noChangeAspect="1"/>
          </p:cNvPicPr>
          <p:nvPr/>
        </p:nvPicPr>
        <p:blipFill>
          <a:blip r:embed="rId2"/>
          <a:stretch>
            <a:fillRect/>
          </a:stretch>
        </p:blipFill>
        <p:spPr>
          <a:xfrm>
            <a:off x="4318565" y="755325"/>
            <a:ext cx="4029021" cy="1893486"/>
          </a:xfrm>
          <a:prstGeom prst="rect">
            <a:avLst/>
          </a:prstGeom>
        </p:spPr>
      </p:pic>
      <p:pic>
        <p:nvPicPr>
          <p:cNvPr id="5" name="Picture 4">
            <a:extLst>
              <a:ext uri="{FF2B5EF4-FFF2-40B4-BE49-F238E27FC236}">
                <a16:creationId xmlns:a16="http://schemas.microsoft.com/office/drawing/2014/main" xmlns="" id="{19CB1E1E-792E-07D7-BBD8-A5098111E648}"/>
              </a:ext>
            </a:extLst>
          </p:cNvPr>
          <p:cNvPicPr>
            <a:picLocks noChangeAspect="1"/>
          </p:cNvPicPr>
          <p:nvPr/>
        </p:nvPicPr>
        <p:blipFill>
          <a:blip r:embed="rId3"/>
          <a:stretch>
            <a:fillRect/>
          </a:stretch>
        </p:blipFill>
        <p:spPr>
          <a:xfrm>
            <a:off x="4395019" y="2837589"/>
            <a:ext cx="3952568" cy="2077927"/>
          </a:xfrm>
          <a:prstGeom prst="rect">
            <a:avLst/>
          </a:prstGeom>
        </p:spPr>
      </p:pic>
      <p:pic>
        <p:nvPicPr>
          <p:cNvPr id="6" name="Picture 5">
            <a:extLst>
              <a:ext uri="{FF2B5EF4-FFF2-40B4-BE49-F238E27FC236}">
                <a16:creationId xmlns:a16="http://schemas.microsoft.com/office/drawing/2014/main" xmlns="" id="{23966802-594C-416E-BC6B-ECA631B527B0}"/>
              </a:ext>
            </a:extLst>
          </p:cNvPr>
          <p:cNvPicPr>
            <a:picLocks noChangeAspect="1"/>
          </p:cNvPicPr>
          <p:nvPr/>
        </p:nvPicPr>
        <p:blipFill>
          <a:blip r:embed="rId4"/>
          <a:stretch>
            <a:fillRect/>
          </a:stretch>
        </p:blipFill>
        <p:spPr>
          <a:xfrm>
            <a:off x="311700" y="2837589"/>
            <a:ext cx="3719210" cy="2077927"/>
          </a:xfrm>
          <a:prstGeom prst="rect">
            <a:avLst/>
          </a:prstGeom>
        </p:spPr>
      </p:pic>
    </p:spTree>
    <p:extLst>
      <p:ext uri="{BB962C8B-B14F-4D97-AF65-F5344CB8AC3E}">
        <p14:creationId xmlns:p14="http://schemas.microsoft.com/office/powerpoint/2010/main" val="182758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2F6CA-8EE4-26D3-20D9-B8E785AED770}"/>
              </a:ext>
            </a:extLst>
          </p:cNvPr>
          <p:cNvSpPr>
            <a:spLocks noGrp="1"/>
          </p:cNvSpPr>
          <p:nvPr>
            <p:ph type="title"/>
          </p:nvPr>
        </p:nvSpPr>
        <p:spPr>
          <a:xfrm>
            <a:off x="311700" y="88490"/>
            <a:ext cx="8520600" cy="566338"/>
          </a:xfrm>
        </p:spPr>
        <p:txBody>
          <a:bodyPr>
            <a:normAutofit fontScale="90000"/>
          </a:bodyPr>
          <a:lstStyle/>
          <a:p>
            <a:r>
              <a:rPr lang="en-IN" dirty="0"/>
              <a:t>                                         Testing</a:t>
            </a:r>
          </a:p>
        </p:txBody>
      </p:sp>
      <p:sp>
        <p:nvSpPr>
          <p:cNvPr id="3" name="Text Placeholder 2">
            <a:extLst>
              <a:ext uri="{FF2B5EF4-FFF2-40B4-BE49-F238E27FC236}">
                <a16:creationId xmlns:a16="http://schemas.microsoft.com/office/drawing/2014/main" xmlns="" id="{A48F6DEE-ACAE-F558-F9A1-BBE8D0FFB51C}"/>
              </a:ext>
            </a:extLst>
          </p:cNvPr>
          <p:cNvSpPr>
            <a:spLocks noGrp="1"/>
          </p:cNvSpPr>
          <p:nvPr>
            <p:ph type="body" idx="1"/>
          </p:nvPr>
        </p:nvSpPr>
        <p:spPr>
          <a:xfrm>
            <a:off x="4705815" y="654828"/>
            <a:ext cx="4126485" cy="3914047"/>
          </a:xfrm>
        </p:spPr>
        <p:txBody>
          <a:bodyPr>
            <a:normAutofit fontScale="77500" lnSpcReduction="20000"/>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Lighting Conditions:</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Test system performance under</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different lighting (bright/dim) to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ensure accurate eye detection.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EAR Threshold Accuracy:</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Validate the EAR threshold to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ensure proper drowsiness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detection when EAR drops below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a set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Face Occlusions:</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Test with occlusions</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(glasses, hands) to check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detection accuracy and error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handling.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Alert System Response:</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Ensure timely visual and audio</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alerts are triggered when</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drowsiness is detected.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These tests ensure accuracy, reliability,</a:t>
            </a:r>
          </a:p>
          <a:p>
            <a:pPr marL="0" marR="0" lvl="0" indent="0" algn="l" defTabSz="914400" rtl="0" eaLnBrk="0" fontAlgn="base" latinLnBrk="0" hangingPunct="0">
              <a:lnSpc>
                <a:spcPct val="100000"/>
              </a:lnSpc>
              <a:spcBef>
                <a:spcPct val="0"/>
              </a:spcBef>
              <a:spcAft>
                <a:spcPct val="0"/>
              </a:spcAft>
              <a:buClrTx/>
              <a:buSzTx/>
              <a:buNone/>
              <a:tabLst/>
            </a:pPr>
            <a:r>
              <a:rPr lang="en-US" dirty="0">
                <a:solidFill>
                  <a:schemeClr val="bg2"/>
                </a:solidFill>
                <a:latin typeface="Roboto" panose="02000000000000000000" pitchFamily="2" charset="0"/>
                <a:ea typeface="Roboto" panose="02000000000000000000" pitchFamily="2" charset="0"/>
                <a:cs typeface="Roboto" panose="02000000000000000000" pitchFamily="2" charset="0"/>
              </a:rPr>
              <a:t>       </a:t>
            </a: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and real-time responsiveness</a:t>
            </a:r>
          </a:p>
          <a:p>
            <a:pPr marL="0" marR="0" lvl="0"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of the system.</a:t>
            </a:r>
          </a:p>
          <a:p>
            <a:endParaRPr lang="en-IN" dirty="0"/>
          </a:p>
        </p:txBody>
      </p:sp>
      <p:pic>
        <p:nvPicPr>
          <p:cNvPr id="4" name="Picture 3" descr="A_comparative_snapshot_showing_the_results_of_a_dr.png">
            <a:extLst>
              <a:ext uri="{FF2B5EF4-FFF2-40B4-BE49-F238E27FC236}">
                <a16:creationId xmlns:a16="http://schemas.microsoft.com/office/drawing/2014/main" xmlns="" id="{4BEABDFE-DC15-5BCA-9A82-6C7E6ACE8B0C}"/>
              </a:ext>
            </a:extLst>
          </p:cNvPr>
          <p:cNvPicPr>
            <a:picLocks noChangeAspect="1"/>
          </p:cNvPicPr>
          <p:nvPr/>
        </p:nvPicPr>
        <p:blipFill>
          <a:blip r:embed="rId2"/>
          <a:stretch>
            <a:fillRect/>
          </a:stretch>
        </p:blipFill>
        <p:spPr>
          <a:xfrm>
            <a:off x="311700" y="888692"/>
            <a:ext cx="4260300" cy="3849154"/>
          </a:xfrm>
          <a:prstGeom prst="rect">
            <a:avLst/>
          </a:prstGeom>
        </p:spPr>
      </p:pic>
    </p:spTree>
    <p:extLst>
      <p:ext uri="{BB962C8B-B14F-4D97-AF65-F5344CB8AC3E}">
        <p14:creationId xmlns:p14="http://schemas.microsoft.com/office/powerpoint/2010/main" val="3680283666"/>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909</Words>
  <Application>Microsoft Office PowerPoint</Application>
  <PresentationFormat>On-screen Show (16:9)</PresentationFormat>
  <Paragraphs>113</Paragraphs>
  <Slides>14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Roboto</vt:lpstr>
      <vt:lpstr>Arial</vt:lpstr>
      <vt:lpstr>Geometric</vt:lpstr>
      <vt:lpstr>Mini project - presentation on  “Drowsiness Detection System”</vt:lpstr>
      <vt:lpstr>PROBLEM STATEMENT</vt:lpstr>
      <vt:lpstr>SCOPE OF THE PROJECT</vt:lpstr>
      <vt:lpstr>METHODOLOGY</vt:lpstr>
      <vt:lpstr>                            BLOCK DIAGRAM </vt:lpstr>
      <vt:lpstr>                                   System Design</vt:lpstr>
      <vt:lpstr>                                   Module Design</vt:lpstr>
      <vt:lpstr>                              IMPLEMENTATION</vt:lpstr>
      <vt:lpstr>                                         Testing</vt:lpstr>
      <vt:lpstr>                                         RESULT</vt:lpstr>
      <vt:lpstr>                                  DISCUSSION</vt:lpstr>
      <vt:lpstr>                                    Conclusion</vt:lpstr>
      <vt:lpstr>                                    Git-hub links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AMRUTHA B V</dc:creator>
  <cp:lastModifiedBy>Bhumika</cp:lastModifiedBy>
  <cp:revision>33</cp:revision>
  <dcterms:modified xsi:type="dcterms:W3CDTF">2024-12-13T14:10:36Z</dcterms:modified>
</cp:coreProperties>
</file>